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19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852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98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500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52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5928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954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4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22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14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2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20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14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65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9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737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40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chemeClr val="bg2">
                <a:tint val="97000"/>
                <a:hueMod val="162000"/>
                <a:satMod val="200000"/>
                <a:lumMod val="124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5C255E-F5AA-4665-8DFD-B6413731DB22}" type="datetimeFigureOut">
              <a:rPr kumimoji="1" lang="ja-JP" altLang="en-US" smtClean="0"/>
              <a:t>2021/3/11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343DBB-2522-4BEB-8677-B792D2F68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685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kumimoji="1"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314F8F-2D35-4E43-BAD7-E10CAE7D3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685800"/>
            <a:ext cx="10634577" cy="4817076"/>
          </a:xfrm>
        </p:spPr>
        <p:txBody>
          <a:bodyPr/>
          <a:lstStyle/>
          <a:p>
            <a:pPr marL="0" indent="0" algn="ctr">
              <a:buNone/>
            </a:pPr>
            <a:r>
              <a:rPr lang="ja-JP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人類の歴史は感染症の歴史でもある</a:t>
            </a:r>
            <a:endParaRPr lang="ja-JP" altLang="ja-JP" sz="4400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ja-JP" altLang="en-US" sz="1800" b="1" dirty="0">
              <a:solidFill>
                <a:schemeClr val="accent5">
                  <a:lumMod val="75000"/>
                </a:schemeClr>
              </a:solidFill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sz="1800" b="1" dirty="0">
                <a:solidFill>
                  <a:schemeClr val="accent5">
                    <a:lumMod val="75000"/>
                  </a:schemeClr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　　</a:t>
            </a:r>
            <a:endParaRPr lang="ja-JP" altLang="en-US" sz="1800" b="1" dirty="0">
              <a:solidFill>
                <a:schemeClr val="accent5">
                  <a:lumMod val="75000"/>
                </a:schemeClr>
              </a:solidFill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ja-JP" altLang="ja-JP" sz="3600" b="1" dirty="0">
                <a:solidFill>
                  <a:schemeClr val="accent5">
                    <a:lumMod val="75000"/>
                  </a:schemeClr>
                </a:solidFill>
                <a:effectLst/>
                <a:ea typeface="游明朝" panose="02020400000000000000" pitchFamily="18" charset="-128"/>
                <a:cs typeface="Times New Roman" panose="02020603050405020304" pitchFamily="18" charset="0"/>
              </a:rPr>
              <a:t>人類史に刻まれる感染症流行</a:t>
            </a:r>
            <a:endParaRPr kumimoji="1" lang="ja-JP" altLang="en-US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97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C70132A-4F45-4038-9F4D-3F906567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119" y="161960"/>
            <a:ext cx="7361761" cy="5554589"/>
          </a:xfr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4BF420-403A-4BFC-8FED-DCE7DF068196}"/>
              </a:ext>
            </a:extLst>
          </p:cNvPr>
          <p:cNvSpPr txBox="1"/>
          <p:nvPr/>
        </p:nvSpPr>
        <p:spPr>
          <a:xfrm>
            <a:off x="3379304" y="5911284"/>
            <a:ext cx="724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寄贈金額　</a:t>
            </a:r>
            <a:r>
              <a:rPr kumimoji="1" lang="en-US" altLang="ja-JP" sz="4400" dirty="0"/>
              <a:t>220</a:t>
            </a:r>
            <a:r>
              <a:rPr kumimoji="1" lang="ja-JP" altLang="en-US" sz="4400" dirty="0"/>
              <a:t>万円</a:t>
            </a:r>
          </a:p>
        </p:txBody>
      </p:sp>
    </p:spTree>
    <p:extLst>
      <p:ext uri="{BB962C8B-B14F-4D97-AF65-F5344CB8AC3E}">
        <p14:creationId xmlns:p14="http://schemas.microsoft.com/office/powerpoint/2010/main" val="154172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C70132A-4F45-4038-9F4D-3F906567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7" t="11928" r="10047" b="2185"/>
          <a:stretch/>
        </p:blipFill>
        <p:spPr>
          <a:xfrm>
            <a:off x="1715281" y="154371"/>
            <a:ext cx="8761437" cy="5477804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DB6C80-3524-47BE-975F-543964CAF958}"/>
              </a:ext>
            </a:extLst>
          </p:cNvPr>
          <p:cNvSpPr txBox="1"/>
          <p:nvPr/>
        </p:nvSpPr>
        <p:spPr>
          <a:xfrm>
            <a:off x="3379304" y="5911284"/>
            <a:ext cx="7248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/>
              <a:t>寄贈金額　</a:t>
            </a:r>
            <a:r>
              <a:rPr kumimoji="1" lang="en-US" altLang="ja-JP" sz="4400" dirty="0"/>
              <a:t>290</a:t>
            </a:r>
            <a:r>
              <a:rPr kumimoji="1" lang="ja-JP" altLang="en-US" sz="4400" dirty="0"/>
              <a:t>万円</a:t>
            </a:r>
          </a:p>
        </p:txBody>
      </p:sp>
    </p:spTree>
    <p:extLst>
      <p:ext uri="{BB962C8B-B14F-4D97-AF65-F5344CB8AC3E}">
        <p14:creationId xmlns:p14="http://schemas.microsoft.com/office/powerpoint/2010/main" val="1481744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7BF6CF-935D-48EF-A00C-DEAE69EBD66D}"/>
              </a:ext>
            </a:extLst>
          </p:cNvPr>
          <p:cNvSpPr txBox="1"/>
          <p:nvPr/>
        </p:nvSpPr>
        <p:spPr>
          <a:xfrm>
            <a:off x="520959" y="1819470"/>
            <a:ext cx="111500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コロナ禍におけるロータリーの役割</a:t>
            </a:r>
            <a:r>
              <a:rPr lang="en-US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en-US" sz="4400" b="1" u="sng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海外</a:t>
            </a:r>
            <a:r>
              <a:rPr lang="ja-JP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編</a:t>
            </a:r>
            <a:r>
              <a:rPr lang="en-US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en-US" sz="44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endParaRPr lang="ja-JP" altLang="en-US" sz="4000" b="1" kern="1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en-US" sz="40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～世界のクラブの例会は今～</a:t>
            </a:r>
          </a:p>
          <a:p>
            <a:pPr algn="ctr"/>
            <a:endParaRPr lang="ja-JP" altLang="en-US" sz="4000" b="1" kern="1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40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―友</a:t>
            </a:r>
            <a:r>
              <a:rPr lang="en-US" altLang="ja-JP" sz="40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2020</a:t>
            </a:r>
            <a:r>
              <a:rPr lang="ja-JP" altLang="en-US" sz="40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</a:t>
            </a:r>
            <a:r>
              <a:rPr lang="en-US" altLang="ja-JP" sz="40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ja-JP" sz="40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月号</a:t>
            </a:r>
            <a:endParaRPr lang="ja-JP" altLang="en-US" sz="40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4400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86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391886"/>
            <a:ext cx="11672596" cy="6195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ja-JP" sz="3600" b="1" u="sng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イギリス</a:t>
            </a:r>
            <a:endParaRPr lang="ja-JP" altLang="en-US" sz="3600" b="1" u="sng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ロンドンでは、オンライン例会が行われているが、できる範囲での奉仕を心がけている。コロナで対面の機会が減ったが、工夫して会う機会を作るようにしている。</a:t>
            </a:r>
            <a:endParaRPr lang="ja-JP" altLang="en-US" sz="3600" b="1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u="sng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インド</a:t>
            </a:r>
            <a:endParaRPr lang="ja-JP" altLang="en-US" sz="3600" b="1" u="sng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ほぼ全てのクラブがオンライン例会。旅費がかからないため、世界中から優秀なスピーカーの卓話を聞くことができると好評である。</a:t>
            </a:r>
            <a:endParaRPr kumimoji="1" lang="ja-JP" altLang="en-US" sz="36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220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391886"/>
            <a:ext cx="11672596" cy="6195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ja-JP" sz="3600" b="1" u="sng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ドイツ</a:t>
            </a:r>
            <a:endParaRPr lang="ja-JP" altLang="en-US" sz="3600" b="1" u="sng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３月からロックダウン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都市封鎖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が始まり、地区の行事やクラブの例会はオンラインになった。第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波では、マスク未着用の罰金は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250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ユーロ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約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万円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を課す。</a:t>
            </a:r>
            <a:endParaRPr lang="ja-JP" altLang="en-US" sz="3600" b="1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u="sng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アメリカ</a:t>
            </a:r>
            <a:endParaRPr lang="ja-JP" altLang="en-US" sz="3600" b="1" u="sng" kern="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ユタ州のブロボ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RC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では、毎週木曜の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12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時からゴルフ場のクラブハウスで例会を開催。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月に始まり、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7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月には普通の例会に戻る。奉仕活動は寄付が中心。</a:t>
            </a:r>
            <a:endParaRPr kumimoji="1" lang="ja-JP" altLang="en-US" sz="36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44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391886"/>
            <a:ext cx="11672596" cy="61955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ja-JP" sz="3600" b="1" u="sng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ブラジル</a:t>
            </a:r>
            <a:endParaRPr lang="ja-JP" altLang="en-US" sz="3600" b="1" u="sng" kern="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新型コロナの感染が拡大した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月中旬、全てのクラブがオンライン例会を導入。新型コロナの影響で、できるようになったこともある。他のクラブの例会参加が容易になった。リオ・クラロ・シダーデ・アズール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RC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lang="ja-JP" altLang="ja-JP" sz="3600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en-US" b="1" kern="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en-US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メモ</a:t>
            </a:r>
            <a:r>
              <a:rPr lang="ja-JP" altLang="en-US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～</a:t>
            </a:r>
          </a:p>
          <a:p>
            <a:pPr marL="0" indent="0" algn="just">
              <a:buNone/>
            </a:pP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当五所川原イヴニング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RC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でも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</a:t>
            </a:r>
            <a:r>
              <a:rPr lang="en-US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</a:t>
            </a:r>
            <a:r>
              <a:rPr lang="ja-JP" altLang="ja-JP" sz="3600" b="1" kern="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日の例会では、赤城麻依子会員を講師に「ズーム勉強会」を開催、会員からは、旺盛なチャレンジ精神が感じられました。</a:t>
            </a:r>
            <a:endParaRPr kumimoji="1" lang="ja-JP" altLang="en-US" sz="36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287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C403E5-F189-4A24-8DD6-9861F36E9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0075" y="1155357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333943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DEFC0D-E712-4E7E-A6C4-DD13C2601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329514"/>
            <a:ext cx="10947615" cy="613718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ja-JP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ペスト</a:t>
            </a:r>
            <a:endParaRPr lang="ja-JP" altLang="en-US" sz="32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欧州で大流行。人口の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分の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が死亡したとされる。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16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世紀に天然痘、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19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世紀に結核が猛威を振るう。</a:t>
            </a:r>
            <a:endParaRPr lang="ja-JP" altLang="en-US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ja-JP" altLang="ja-JP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スペイン風邪</a:t>
            </a:r>
            <a:endParaRPr lang="ja-JP" altLang="en-US" sz="32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スペイン風邪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(1918~20)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スペイン風邪による死者―約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2000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万～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5000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万人。アジア風邪（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57~58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）香港風邪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(68~69)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死者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100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万人。</a:t>
            </a:r>
          </a:p>
          <a:p>
            <a:pPr marL="0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アントワープ五輪―スペイン風邪を乗り越え開催。</a:t>
            </a:r>
            <a:endParaRPr kumimoji="1" lang="ja-JP" alt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900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AFA981-92BD-4C5B-A28A-F435C1AF0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535458"/>
            <a:ext cx="11005280" cy="6046573"/>
          </a:xfrm>
        </p:spPr>
        <p:txBody>
          <a:bodyPr>
            <a:noAutofit/>
          </a:bodyPr>
          <a:lstStyle/>
          <a:p>
            <a:pPr marL="200025" indent="0" algn="just">
              <a:buNone/>
            </a:pPr>
            <a:r>
              <a:rPr lang="en-US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SARS(</a:t>
            </a:r>
            <a:r>
              <a:rPr lang="ja-JP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重症急性呼吸器症候群</a:t>
            </a:r>
            <a:r>
              <a:rPr lang="en-US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en-US" sz="32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(2002~03)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死者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770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人。</a:t>
            </a:r>
          </a:p>
          <a:p>
            <a:pPr marL="200025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メモ＞島村吉三久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2003~04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年ガバナー年度。</a:t>
            </a:r>
            <a:endParaRPr lang="ja-JP" altLang="en-US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イギリスで開催予定の国際ロータリー年次大会は中止。</a:t>
            </a:r>
            <a:endParaRPr lang="ja-JP" altLang="en-US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 新型インフルエンザ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(09~10)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新型インフルエンザ・</a:t>
            </a:r>
            <a:endParaRPr lang="ja-JP" altLang="en-US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死者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8400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人。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MERS(12)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―中東・呼吸器症候群。</a:t>
            </a:r>
            <a:endParaRPr lang="ja-JP" altLang="en-US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ja-JP" altLang="en-US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死者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870</a:t>
            </a:r>
            <a:r>
              <a:rPr lang="ja-JP" altLang="en-US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人。</a:t>
            </a:r>
            <a:endParaRPr lang="ja-JP" altLang="ja-JP" sz="32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ja-JP" altLang="ja-JP" sz="32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新型コロナウイルス</a:t>
            </a:r>
            <a:endParaRPr lang="ja-JP" altLang="en-US" sz="32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00025" indent="0" algn="just">
              <a:buNone/>
            </a:pP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(2019~)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新型コロナウイルス。死者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147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万人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現在</a:t>
            </a:r>
            <a:r>
              <a:rPr lang="en-US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r>
              <a:rPr lang="ja-JP" altLang="ja-JP" sz="32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進行中。</a:t>
            </a:r>
            <a:endParaRPr kumimoji="1" lang="ja-JP" alt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0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5A531-B015-467E-9C36-DCC089AF4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dirty="0">
                <a:solidFill>
                  <a:schemeClr val="accent5">
                    <a:lumMod val="75000"/>
                  </a:schemeClr>
                </a:solidFill>
              </a:rPr>
              <a:t>コロナ禍における</a:t>
            </a:r>
            <a:br>
              <a:rPr kumimoji="1" lang="ja-JP" altLang="en-US" sz="6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kumimoji="1" lang="ja-JP" altLang="en-US" sz="6000" dirty="0">
                <a:solidFill>
                  <a:schemeClr val="accent5">
                    <a:lumMod val="75000"/>
                  </a:schemeClr>
                </a:solidFill>
              </a:rPr>
              <a:t>ロータリーの役割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9772542-E6A2-460C-8660-A3896155D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758612"/>
            <a:ext cx="6400800" cy="1413589"/>
          </a:xfrm>
        </p:spPr>
        <p:txBody>
          <a:bodyPr>
            <a:norm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</a:rPr>
              <a:t>国際ロータリー</a:t>
            </a:r>
            <a:r>
              <a:rPr kumimoji="1" lang="en-US" altLang="ja-JP" sz="2800" dirty="0">
                <a:solidFill>
                  <a:schemeClr val="accent5">
                    <a:lumMod val="75000"/>
                  </a:schemeClr>
                </a:solidFill>
              </a:rPr>
              <a:t>2830</a:t>
            </a:r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</a:rPr>
              <a:t>地区</a:t>
            </a:r>
          </a:p>
          <a:p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</a:rPr>
              <a:t>パストガバナー　島村　吉三久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B7BF6CF-935D-48EF-A00C-DEAE69EBD66D}"/>
              </a:ext>
            </a:extLst>
          </p:cNvPr>
          <p:cNvSpPr txBox="1"/>
          <p:nvPr/>
        </p:nvSpPr>
        <p:spPr>
          <a:xfrm>
            <a:off x="520959" y="1819470"/>
            <a:ext cx="11150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ロータリークラブの活動</a:t>
            </a:r>
            <a:r>
              <a:rPr lang="ja-JP" altLang="en-US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  <a:r>
              <a:rPr lang="en-US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(</a:t>
            </a:r>
            <a:r>
              <a:rPr lang="ja-JP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国内編</a:t>
            </a:r>
            <a:r>
              <a:rPr lang="en-US" altLang="ja-JP" sz="4400" b="1" u="sng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</a:t>
            </a:r>
            <a:endParaRPr lang="ja-JP" altLang="en-US" sz="4400" b="1" u="sng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endParaRPr lang="ja-JP" altLang="en-US" sz="4400" kern="1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r"/>
            <a:r>
              <a:rPr lang="ja-JP" altLang="ja-JP" sz="4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―友</a:t>
            </a:r>
            <a:r>
              <a:rPr lang="en-US" altLang="ja-JP" sz="4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2020</a:t>
            </a:r>
            <a:r>
              <a:rPr lang="ja-JP" altLang="en-US" sz="44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年</a:t>
            </a:r>
            <a:r>
              <a:rPr lang="en-US" altLang="ja-JP" sz="4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5/6</a:t>
            </a:r>
            <a:r>
              <a:rPr lang="ja-JP" altLang="ja-JP" sz="44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月号</a:t>
            </a:r>
            <a:endParaRPr lang="ja-JP" altLang="en-US" sz="44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endParaRPr lang="ja-JP" altLang="ja-JP" sz="4400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61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960392" cy="5901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🔶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駅前でマスクを配布　衛生管理を啓発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ja-JP" altLang="en-US" sz="36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 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―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新発田城南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RC(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第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2560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地区 新潟県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)―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261620" indent="-261620" algn="just"/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既にマスクは品薄状態のため、会員が自宅や会社から持ち寄って約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1,000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枚を確保。他にはポケットテッシュ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1,000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個も準備。会員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15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人で、毎回時間限定の活動として計画し、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JR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新発田駅前で「衛生管理を徹底させましょう」とのぼりをたてて配布、啓発</a:t>
            </a:r>
            <a:r>
              <a:rPr lang="ja-JP" alt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。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4618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91886"/>
            <a:ext cx="10960392" cy="61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🔶IM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登録料をフードバンクへ寄付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―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甲府南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RC(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第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2620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地区 山梨県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)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―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endParaRPr lang="ja-JP" altLang="en-US" sz="2400" b="1" kern="100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地元の認定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NPO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法人「フードバンク山梨」は、安全に食べられるのに箱が壊れるなど、販売に向かなくなった食品を企業から寄贈してもらい、施設や団体に提供する活動を実施。また開催中止となった山梨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3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グループインターシティミーテング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(IM)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の登録料、計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35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Segoe UI Emoji" panose="020B0502040204020203" pitchFamily="34" charset="0"/>
              </a:rPr>
              <a:t>万円を全額寄付した。</a:t>
            </a:r>
            <a:endParaRPr kumimoji="1" lang="ja-JP" altLang="en-US" sz="3600" b="1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20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391886"/>
            <a:ext cx="11672596" cy="61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🔶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笑顔の食糧配布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游明朝" panose="02020400000000000000" pitchFamily="18" charset="-128"/>
                <a:ea typeface="Segoe UI Emoji" panose="020B0502040204020203" pitchFamily="34" charset="0"/>
                <a:cs typeface="Segoe UI Emoji" panose="020B0502040204020203" pitchFamily="34" charset="0"/>
              </a:rPr>
              <a:t> 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即時に集まった協力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あいち子ども食堂ネットワーク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RCC/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名古屋名東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RC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ほか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endParaRPr lang="ja-JP" altLang="en-US" sz="24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クラブが発足させた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RCC(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ロータリー地域共同隊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)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は、愛知県内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74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か所の子ども食堂運営者と共に奉仕活動に取り組んでいたが、行政からの自粛要請もあって食料配布「フードパントリー」形式に変更。伊藤ガバナーの理解を得て地区内に支援を要請、多数の食料品が集まり、延べ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1,000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の家庭に食料品を配布。テレビにも取り上げられた。</a:t>
            </a:r>
            <a:endParaRPr kumimoji="1" lang="ja-JP" altLang="en-US" sz="3600" b="1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171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CB3BD6-174F-4A88-8E6F-9734BADAE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391886"/>
            <a:ext cx="11672596" cy="61955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🔶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距離を保ち支え合おう！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en-US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　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―釧路北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RC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―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endParaRPr lang="ja-JP" altLang="en-US" sz="2800" b="1" kern="100" dirty="0">
              <a:solidFill>
                <a:schemeClr val="accent5">
                  <a:lumMod val="75000"/>
                </a:schemeClr>
              </a:solidFill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「あなたの油断が凶器になる」と新聞に広告を掲載。</a:t>
            </a:r>
            <a:endParaRPr lang="ja-JP" altLang="en-US" sz="3600" b="1" kern="100" dirty="0">
              <a:solidFill>
                <a:schemeClr val="accent5">
                  <a:lumMod val="75000"/>
                </a:schemeClr>
              </a:solidFill>
              <a:effectLst/>
              <a:latin typeface="Segoe UI Emoji" panose="020B0502040204020203" pitchFamily="34" charset="0"/>
              <a:ea typeface="游明朝" panose="02020400000000000000" pitchFamily="18" charset="-128"/>
              <a:cs typeface="Segoe UI Emoji" panose="020B0502040204020203" pitchFamily="34" charset="0"/>
            </a:endParaRPr>
          </a:p>
          <a:p>
            <a:pPr marL="0" indent="0">
              <a:buNone/>
            </a:pP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マスク不足が社会問題になる中、全会員で出し合った約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32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万円を原資に、本巣市内の障害者就労支援センターなど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2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つの事業所に、計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500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枚の布製マスクの製作を依頼。完成したマスクを</a:t>
            </a:r>
            <a:r>
              <a:rPr lang="en-US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14</a:t>
            </a:r>
            <a:r>
              <a:rPr lang="ja-JP" altLang="ja-JP" sz="3600" b="1" kern="100" dirty="0">
                <a:solidFill>
                  <a:schemeClr val="accent5">
                    <a:lumMod val="75000"/>
                  </a:schemeClr>
                </a:solidFill>
                <a:effectLst/>
                <a:latin typeface="Segoe UI Emoji" panose="020B0502040204020203" pitchFamily="34" charset="0"/>
                <a:ea typeface="游明朝" panose="02020400000000000000" pitchFamily="18" charset="-128"/>
                <a:cs typeface="Segoe UI Emoji" panose="020B0502040204020203" pitchFamily="34" charset="0"/>
              </a:rPr>
              <a:t>の老人福祉施設に会員が出向いて届けた。</a:t>
            </a:r>
            <a:endParaRPr kumimoji="1" lang="ja-JP" altLang="en-US" sz="3600" b="1" dirty="0">
              <a:solidFill>
                <a:schemeClr val="accent5">
                  <a:lumMod val="75000"/>
                </a:schemeClr>
              </a:solidFill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348308"/>
      </p:ext>
    </p:extLst>
  </p:cSld>
  <p:clrMapOvr>
    <a:masterClrMapping/>
  </p:clrMapOvr>
</p:sld>
</file>

<file path=ppt/theme/theme1.xml><?xml version="1.0" encoding="utf-8"?>
<a:theme xmlns:a="http://schemas.openxmlformats.org/drawingml/2006/main" name="スライス">
  <a:themeElements>
    <a:clrScheme name="スライス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スライ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スライ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</TotalTime>
  <Words>838</Words>
  <Application>Microsoft Office PowerPoint</Application>
  <PresentationFormat>ワイド画面</PresentationFormat>
  <Paragraphs>65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游明朝</vt:lpstr>
      <vt:lpstr>Century Gothic</vt:lpstr>
      <vt:lpstr>Segoe UI Emoji</vt:lpstr>
      <vt:lpstr>Wingdings 3</vt:lpstr>
      <vt:lpstr>スライス</vt:lpstr>
      <vt:lpstr>PowerPoint プレゼンテーション</vt:lpstr>
      <vt:lpstr>PowerPoint プレゼンテーション</vt:lpstr>
      <vt:lpstr>PowerPoint プレゼンテーション</vt:lpstr>
      <vt:lpstr>コロナ禍における ロータリーの役割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コロナ禍における ロータリーのありかた</dc:title>
  <dc:creator>sz01</dc:creator>
  <cp:lastModifiedBy>社会福祉法人青森民友厚生振興団 青山壮</cp:lastModifiedBy>
  <cp:revision>14</cp:revision>
  <dcterms:created xsi:type="dcterms:W3CDTF">2021-03-11T00:18:21Z</dcterms:created>
  <dcterms:modified xsi:type="dcterms:W3CDTF">2021-03-11T02:28:21Z</dcterms:modified>
</cp:coreProperties>
</file>